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87" r:id="rId6"/>
    <p:sldId id="294" r:id="rId7"/>
    <p:sldId id="272" r:id="rId8"/>
    <p:sldId id="260" r:id="rId9"/>
    <p:sldId id="290" r:id="rId10"/>
    <p:sldId id="296" r:id="rId11"/>
    <p:sldId id="261" r:id="rId12"/>
    <p:sldId id="291" r:id="rId13"/>
    <p:sldId id="279" r:id="rId14"/>
    <p:sldId id="280" r:id="rId15"/>
    <p:sldId id="298" r:id="rId16"/>
    <p:sldId id="299" r:id="rId17"/>
    <p:sldId id="288" r:id="rId18"/>
    <p:sldId id="289" r:id="rId19"/>
    <p:sldId id="269" r:id="rId20"/>
    <p:sldId id="266" r:id="rId21"/>
    <p:sldId id="282" r:id="rId22"/>
    <p:sldId id="297" r:id="rId23"/>
    <p:sldId id="268" r:id="rId24"/>
    <p:sldId id="270" r:id="rId25"/>
    <p:sldId id="271" r:id="rId26"/>
    <p:sldId id="292" r:id="rId27"/>
    <p:sldId id="278" r:id="rId28"/>
    <p:sldId id="274" r:id="rId29"/>
    <p:sldId id="273" r:id="rId30"/>
    <p:sldId id="264" r:id="rId31"/>
    <p:sldId id="300" r:id="rId32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rednji stil 2 - Isticanj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Srednji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76" autoAdjust="0"/>
    <p:restoredTop sz="86380" autoAdjust="0"/>
  </p:normalViewPr>
  <p:slideViewPr>
    <p:cSldViewPr>
      <p:cViewPr>
        <p:scale>
          <a:sx n="66" d="100"/>
          <a:sy n="66" d="100"/>
        </p:scale>
        <p:origin x="-618" y="-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71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avokutni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avni poveznik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Naslov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25" name="Podnaslov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r-HR" smtClean="0"/>
              <a:t>Kliknite da biste uredili stil podnaslova matrice</a:t>
            </a:r>
            <a:endParaRPr kumimoji="0" lang="en-US"/>
          </a:p>
        </p:txBody>
      </p:sp>
      <p:sp>
        <p:nvSpPr>
          <p:cNvPr id="31" name="Rezervirano mjesto datuma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DC1A071-2A74-455A-A49A-8BB21E4AC2F6}" type="datetimeFigureOut">
              <a:rPr lang="sr-Latn-CS" smtClean="0"/>
              <a:pPr/>
              <a:t>4.5.2010</a:t>
            </a:fld>
            <a:endParaRPr lang="hr-HR"/>
          </a:p>
        </p:txBody>
      </p:sp>
      <p:sp>
        <p:nvSpPr>
          <p:cNvPr id="18" name="Rezervirano mjesto podnožja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29" name="Rezervirano mjesto broja slajda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C1A071-2A74-455A-A49A-8BB21E4AC2F6}" type="datetimeFigureOut">
              <a:rPr lang="sr-Latn-CS" smtClean="0"/>
              <a:pPr/>
              <a:t>4.5.2010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FDC1A071-2A74-455A-A49A-8BB21E4AC2F6}" type="datetimeFigureOut">
              <a:rPr lang="sr-Latn-CS" smtClean="0"/>
              <a:pPr/>
              <a:t>4.5.2010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C1A071-2A74-455A-A49A-8BB21E4AC2F6}" type="datetimeFigureOut">
              <a:rPr lang="sr-Latn-CS" smtClean="0"/>
              <a:pPr/>
              <a:t>4.5.2010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DC1A071-2A74-455A-A49A-8BB21E4AC2F6}" type="datetimeFigureOut">
              <a:rPr lang="sr-Latn-CS" smtClean="0"/>
              <a:pPr/>
              <a:t>4.5.2010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C1A071-2A74-455A-A49A-8BB21E4AC2F6}" type="datetimeFigureOut">
              <a:rPr lang="sr-Latn-CS" smtClean="0"/>
              <a:pPr/>
              <a:t>4.5.2010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C1A071-2A74-455A-A49A-8BB21E4AC2F6}" type="datetimeFigureOut">
              <a:rPr lang="sr-Latn-CS" smtClean="0"/>
              <a:pPr/>
              <a:t>4.5.2010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C1A071-2A74-455A-A49A-8BB21E4AC2F6}" type="datetimeFigureOut">
              <a:rPr lang="sr-Latn-CS" smtClean="0"/>
              <a:pPr/>
              <a:t>4.5.2010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DC1A071-2A74-455A-A49A-8BB21E4AC2F6}" type="datetimeFigureOut">
              <a:rPr lang="sr-Latn-CS" smtClean="0"/>
              <a:pPr/>
              <a:t>4.5.2010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C1A071-2A74-455A-A49A-8BB21E4AC2F6}" type="datetimeFigureOut">
              <a:rPr lang="sr-Latn-CS" smtClean="0"/>
              <a:pPr/>
              <a:t>4.5.2010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avokutni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avokutni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C1A071-2A74-455A-A49A-8BB21E4AC2F6}" type="datetimeFigureOut">
              <a:rPr lang="sr-Latn-CS" smtClean="0"/>
              <a:pPr/>
              <a:t>4.5.2010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Rezervirano mjesto slike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r-HR" smtClean="0"/>
              <a:t>Pritisnite ikonu za dodavanje slike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kutni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Rezervirano mjesto naslova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1" name="Rezervirano mjesto teksta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  <a:p>
            <a:pPr lvl="1" eaLnBrk="1" latinLnBrk="0" hangingPunct="1"/>
            <a:r>
              <a:rPr kumimoji="0" lang="hr-HR" smtClean="0"/>
              <a:t>Druga razina</a:t>
            </a:r>
          </a:p>
          <a:p>
            <a:pPr lvl="2" eaLnBrk="1" latinLnBrk="0" hangingPunct="1"/>
            <a:r>
              <a:rPr kumimoji="0" lang="hr-HR" smtClean="0"/>
              <a:t>Treća razina</a:t>
            </a:r>
          </a:p>
          <a:p>
            <a:pPr lvl="3" eaLnBrk="1" latinLnBrk="0" hangingPunct="1"/>
            <a:r>
              <a:rPr kumimoji="0" lang="hr-HR" smtClean="0"/>
              <a:t>Četvrta razina</a:t>
            </a:r>
          </a:p>
          <a:p>
            <a:pPr lvl="4" eaLnBrk="1" latinLnBrk="0" hangingPunct="1"/>
            <a:r>
              <a:rPr kumimoji="0" lang="hr-HR" smtClean="0"/>
              <a:t>Peta razina</a:t>
            </a:r>
            <a:endParaRPr kumimoji="0" lang="en-US"/>
          </a:p>
        </p:txBody>
      </p:sp>
      <p:sp>
        <p:nvSpPr>
          <p:cNvPr id="27" name="Rezervirano mjesto datuma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DC1A071-2A74-455A-A49A-8BB21E4AC2F6}" type="datetimeFigureOut">
              <a:rPr lang="sr-Latn-CS" smtClean="0"/>
              <a:pPr/>
              <a:t>4.5.2010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16" name="Rezervirano mjesto broja slajda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olimpijci.xlsx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teme-A_varijanta.pdf" TargetMode="External"/><Relationship Id="rId2" Type="http://schemas.openxmlformats.org/officeDocument/2006/relationships/hyperlink" Target="Gradivo_OS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Gradivo_B_varijanta.pdf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Pravila_za_izbor_ekipa_IMO_i_MEMO.pdf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tulumi_2008.pdf" TargetMode="External"/><Relationship Id="rId2" Type="http://schemas.openxmlformats.org/officeDocument/2006/relationships/hyperlink" Target="pripreme2008.doc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tmokovi_memo_2008.pdf" TargetMode="External"/><Relationship Id="rId4" Type="http://schemas.openxmlformats.org/officeDocument/2006/relationships/hyperlink" Target="MEMO_tulumi_2008.pdf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zupanije.xlsx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Drzavno_matematika_Sibenik_2010,%20bilten%201.pdf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smtClean="0"/>
              <a:t>Matematička natjecanja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hr-HR" smtClean="0"/>
          </a:p>
          <a:p>
            <a:r>
              <a:rPr lang="hr-HR" err="1" smtClean="0"/>
              <a:t>Mea</a:t>
            </a:r>
            <a:r>
              <a:rPr lang="hr-HR" smtClean="0"/>
              <a:t> </a:t>
            </a:r>
            <a:r>
              <a:rPr lang="hr-HR" err="1" smtClean="0"/>
              <a:t>Bombardelli</a:t>
            </a:r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Hrvatska na IMO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od 1993. </a:t>
            </a:r>
          </a:p>
          <a:p>
            <a:pPr lvl="1"/>
            <a:r>
              <a:rPr lang="hr-HR" dirty="0" smtClean="0"/>
              <a:t>17 godina</a:t>
            </a:r>
          </a:p>
          <a:p>
            <a:pPr lvl="1"/>
            <a:r>
              <a:rPr lang="hr-HR" dirty="0" smtClean="0"/>
              <a:t>67 učenika (neki po 2 ili 3 puta)</a:t>
            </a:r>
          </a:p>
          <a:p>
            <a:pPr lvl="1"/>
            <a:r>
              <a:rPr lang="hr-HR" dirty="0" smtClean="0"/>
              <a:t>6 srebrnih medalja</a:t>
            </a:r>
          </a:p>
          <a:p>
            <a:pPr lvl="1"/>
            <a:r>
              <a:rPr lang="hr-HR" dirty="0" smtClean="0"/>
              <a:t>44 brončane medalje</a:t>
            </a:r>
          </a:p>
          <a:p>
            <a:pPr lvl="1"/>
            <a:r>
              <a:rPr lang="hr-HR" dirty="0" smtClean="0"/>
              <a:t>26 pohvala</a:t>
            </a:r>
          </a:p>
          <a:p>
            <a:endParaRPr lang="hr-HR" dirty="0" smtClean="0"/>
          </a:p>
          <a:p>
            <a:r>
              <a:rPr lang="hr-HR" dirty="0" smtClean="0"/>
              <a:t>http://www.imo-official.org</a:t>
            </a:r>
          </a:p>
          <a:p>
            <a:r>
              <a:rPr lang="hr-HR" dirty="0" smtClean="0">
                <a:hlinkClick r:id="rId2" action="ppaction://hlinkfile"/>
              </a:rPr>
              <a:t>olimpijci.xlsx</a:t>
            </a:r>
            <a:endParaRPr lang="hr-H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Splitski olimpijci</a:t>
            </a:r>
            <a:endParaRPr lang="hr-HR" dirty="0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1"/>
          </p:nvPr>
        </p:nvSpPr>
        <p:spPr>
          <a:xfrm>
            <a:off x="457200" y="1571613"/>
            <a:ext cx="4543428" cy="4357718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hr-HR" sz="2400" dirty="0" smtClean="0"/>
              <a:t>Miroslav Šilović  1990</a:t>
            </a:r>
          </a:p>
          <a:p>
            <a:pPr>
              <a:buNone/>
            </a:pPr>
            <a:endParaRPr lang="hr-HR" sz="800" dirty="0" smtClean="0"/>
          </a:p>
          <a:p>
            <a:pPr>
              <a:buNone/>
            </a:pPr>
            <a:r>
              <a:rPr lang="hr-HR" sz="2400" dirty="0" smtClean="0"/>
              <a:t>Natalia Kuljiš  1993, ‘94</a:t>
            </a:r>
          </a:p>
          <a:p>
            <a:pPr>
              <a:buNone/>
            </a:pPr>
            <a:r>
              <a:rPr lang="hr-HR" sz="2400" dirty="0" smtClean="0"/>
              <a:t>Miroslav Jurišić  1993, ’94, ‘95</a:t>
            </a:r>
          </a:p>
          <a:p>
            <a:pPr>
              <a:buNone/>
            </a:pPr>
            <a:r>
              <a:rPr lang="hr-HR" sz="2400" dirty="0" smtClean="0"/>
              <a:t>Damir Vukičević  1994</a:t>
            </a:r>
          </a:p>
          <a:p>
            <a:pPr>
              <a:buNone/>
            </a:pPr>
            <a:r>
              <a:rPr lang="hr-HR" sz="2400" dirty="0" smtClean="0"/>
              <a:t>Tonči Crmarić  1996, ‘97</a:t>
            </a:r>
          </a:p>
          <a:p>
            <a:pPr>
              <a:buNone/>
            </a:pPr>
            <a:r>
              <a:rPr lang="hr-HR" sz="2400" dirty="0" smtClean="0"/>
              <a:t>Vedran Zorić  1997, ‘98</a:t>
            </a:r>
          </a:p>
          <a:p>
            <a:pPr>
              <a:buNone/>
            </a:pPr>
            <a:r>
              <a:rPr lang="hr-HR" sz="2400" dirty="0" smtClean="0"/>
              <a:t>Andrijana Radovčić  1997, ‘98, ’99</a:t>
            </a:r>
          </a:p>
          <a:p>
            <a:pPr>
              <a:buNone/>
            </a:pPr>
            <a:r>
              <a:rPr lang="hr-HR" sz="2400" dirty="0" smtClean="0"/>
              <a:t>Tonći Kokan  2000</a:t>
            </a:r>
          </a:p>
          <a:p>
            <a:pPr>
              <a:buNone/>
            </a:pPr>
            <a:r>
              <a:rPr lang="hr-HR" sz="2400" dirty="0" smtClean="0"/>
              <a:t>Tonći Antunović  2000, ’01</a:t>
            </a:r>
          </a:p>
          <a:p>
            <a:pPr>
              <a:buNone/>
            </a:pPr>
            <a:r>
              <a:rPr lang="hr-HR" sz="2400" dirty="0" smtClean="0"/>
              <a:t>Josip Saratlija  2006</a:t>
            </a:r>
          </a:p>
          <a:p>
            <a:pPr>
              <a:buNone/>
            </a:pPr>
            <a:endParaRPr lang="hr-HR" sz="2400" dirty="0" smtClean="0"/>
          </a:p>
          <a:p>
            <a:endParaRPr lang="hr-HR" sz="2400" dirty="0"/>
          </a:p>
        </p:txBody>
      </p:sp>
      <p:sp>
        <p:nvSpPr>
          <p:cNvPr id="5" name="Rezervirano mjesto sadržaja 4"/>
          <p:cNvSpPr>
            <a:spLocks noGrp="1"/>
          </p:cNvSpPr>
          <p:nvPr>
            <p:ph sz="half" idx="2"/>
          </p:nvPr>
        </p:nvSpPr>
        <p:spPr>
          <a:xfrm>
            <a:off x="5000628" y="1600201"/>
            <a:ext cx="3286148" cy="4257692"/>
          </a:xfrm>
        </p:spPr>
        <p:txBody>
          <a:bodyPr>
            <a:normAutofit fontScale="92500"/>
          </a:bodyPr>
          <a:lstStyle/>
          <a:p>
            <a:pPr>
              <a:buNone/>
            </a:pPr>
            <a:endParaRPr lang="hr-HR" sz="2400" dirty="0" smtClean="0"/>
          </a:p>
          <a:p>
            <a:pPr>
              <a:buNone/>
            </a:pPr>
            <a:r>
              <a:rPr lang="hr-HR" sz="2400" dirty="0" smtClean="0"/>
              <a:t>Mario Krnić  1993</a:t>
            </a:r>
          </a:p>
          <a:p>
            <a:pPr>
              <a:buNone/>
            </a:pPr>
            <a:endParaRPr lang="hr-HR" sz="2400" dirty="0" smtClean="0"/>
          </a:p>
          <a:p>
            <a:pPr>
              <a:buNone/>
            </a:pPr>
            <a:endParaRPr lang="hr-HR" sz="2400" dirty="0" smtClean="0"/>
          </a:p>
          <a:p>
            <a:pPr>
              <a:buNone/>
            </a:pPr>
            <a:endParaRPr lang="hr-HR" sz="2400" dirty="0" smtClean="0"/>
          </a:p>
          <a:p>
            <a:pPr>
              <a:buNone/>
            </a:pPr>
            <a:endParaRPr lang="hr-HR" sz="2400" dirty="0" smtClean="0"/>
          </a:p>
          <a:p>
            <a:pPr>
              <a:buNone/>
            </a:pPr>
            <a:endParaRPr lang="hr-HR" sz="2400" dirty="0" smtClean="0"/>
          </a:p>
          <a:p>
            <a:pPr>
              <a:buNone/>
            </a:pPr>
            <a:endParaRPr lang="hr-HR" sz="2400" dirty="0" smtClean="0"/>
          </a:p>
          <a:p>
            <a:pPr>
              <a:buNone/>
            </a:pPr>
            <a:r>
              <a:rPr lang="hr-HR" sz="2400" dirty="0" smtClean="0"/>
              <a:t>Ana Prlić  2001</a:t>
            </a:r>
          </a:p>
          <a:p>
            <a:pPr>
              <a:buNone/>
            </a:pPr>
            <a:r>
              <a:rPr lang="hr-HR" sz="2400" dirty="0" smtClean="0"/>
              <a:t>Dijana Kreso  2002, ‘03</a:t>
            </a:r>
          </a:p>
          <a:p>
            <a:pPr>
              <a:buNone/>
            </a:pPr>
            <a:endParaRPr lang="hr-HR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142976" y="6143644"/>
            <a:ext cx="5857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hr-HR" b="1" dirty="0" smtClean="0"/>
              <a:t>3.gimnazija, Split                                    županija SD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323010"/>
          </a:xfrm>
        </p:spPr>
        <p:txBody>
          <a:bodyPr>
            <a:normAutofit fontScale="90000"/>
          </a:bodyPr>
          <a:lstStyle/>
          <a:p>
            <a:r>
              <a:rPr lang="hr-HR" sz="4900" dirty="0" smtClean="0"/>
              <a:t>MEMO </a:t>
            </a:r>
            <a:r>
              <a:rPr lang="hr-HR" sz="3600" dirty="0" smtClean="0"/>
              <a:t/>
            </a:r>
            <a:br>
              <a:rPr lang="hr-HR" sz="3600" dirty="0" smtClean="0"/>
            </a:br>
            <a:r>
              <a:rPr lang="hr-HR" sz="2700" dirty="0" smtClean="0"/>
              <a:t>SREDNJEEUROPSKA matematička olimpijada</a:t>
            </a:r>
            <a:endParaRPr lang="hr-HR" sz="27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928802"/>
            <a:ext cx="7239000" cy="4526934"/>
          </a:xfrm>
        </p:spPr>
        <p:txBody>
          <a:bodyPr/>
          <a:lstStyle/>
          <a:p>
            <a:r>
              <a:rPr lang="hr-HR" smtClean="0"/>
              <a:t>šesteročlana ekipa</a:t>
            </a:r>
          </a:p>
          <a:p>
            <a:pPr lvl="1"/>
            <a:r>
              <a:rPr lang="hr-HR" smtClean="0"/>
              <a:t>ne maturanti</a:t>
            </a:r>
          </a:p>
          <a:p>
            <a:pPr lvl="1"/>
            <a:r>
              <a:rPr lang="hr-HR" smtClean="0"/>
              <a:t>ne sudjeluju na IMO-u iste godine</a:t>
            </a:r>
          </a:p>
          <a:p>
            <a:endParaRPr lang="hr-HR" sz="800" smtClean="0"/>
          </a:p>
          <a:p>
            <a:r>
              <a:rPr lang="hr-HR" smtClean="0"/>
              <a:t>individualno i ekipno natjecanje</a:t>
            </a:r>
          </a:p>
          <a:p>
            <a:endParaRPr lang="hr-HR" sz="800" smtClean="0"/>
          </a:p>
          <a:p>
            <a:r>
              <a:rPr lang="hr-HR" smtClean="0"/>
              <a:t>10 država Srednje Europe</a:t>
            </a:r>
          </a:p>
          <a:p>
            <a:pPr lvl="1"/>
            <a:endParaRPr lang="hr-HR" sz="800" smtClean="0"/>
          </a:p>
          <a:p>
            <a:pPr lvl="1"/>
            <a:r>
              <a:rPr lang="hr-HR" smtClean="0"/>
              <a:t>2007. Austrija, 2008. Češka, 2009. Poljska</a:t>
            </a:r>
          </a:p>
          <a:p>
            <a:pPr lvl="1"/>
            <a:r>
              <a:rPr lang="hr-HR" smtClean="0"/>
              <a:t>2010. Slovačka</a:t>
            </a:r>
          </a:p>
          <a:p>
            <a:pPr lvl="1"/>
            <a:r>
              <a:rPr lang="hr-HR" smtClean="0"/>
              <a:t>2011. Hrvatska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Zašto natjecanja?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hr-HR" i="1" smtClean="0"/>
          </a:p>
          <a:p>
            <a:pPr>
              <a:buNone/>
            </a:pPr>
            <a:r>
              <a:rPr lang="hr-HR" i="1" smtClean="0"/>
              <a:t>Osnovna svrha natjecanja nije otkriti "najbolje" matematičare… cilj je od svakog natjecatelja koji to voli i želi "raditi" matematiku izvući najbolje, prisiliti ga da dostigne nivo svoje sposobnosti.</a:t>
            </a:r>
          </a:p>
          <a:p>
            <a:pPr>
              <a:buNone/>
            </a:pPr>
            <a:r>
              <a:rPr lang="hr-HR" i="1" smtClean="0"/>
              <a:t>						Neven Elezović</a:t>
            </a:r>
          </a:p>
          <a:p>
            <a:pPr>
              <a:buNone/>
            </a:pPr>
            <a:endParaRPr lang="hr-HR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Priprema za natjecanje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smtClean="0"/>
          </a:p>
          <a:p>
            <a:pPr>
              <a:lnSpc>
                <a:spcPct val="150000"/>
              </a:lnSpc>
            </a:pPr>
            <a:r>
              <a:rPr lang="hr-HR" smtClean="0"/>
              <a:t>matematičke grupe</a:t>
            </a:r>
          </a:p>
          <a:p>
            <a:pPr>
              <a:lnSpc>
                <a:spcPct val="150000"/>
              </a:lnSpc>
            </a:pPr>
            <a:r>
              <a:rPr lang="hr-HR" smtClean="0"/>
              <a:t>mentorstvo</a:t>
            </a:r>
          </a:p>
          <a:p>
            <a:pPr>
              <a:lnSpc>
                <a:spcPct val="150000"/>
              </a:lnSpc>
            </a:pPr>
            <a:r>
              <a:rPr lang="hr-HR" smtClean="0"/>
              <a:t>samostalni rad</a:t>
            </a:r>
          </a:p>
          <a:p>
            <a:pPr>
              <a:lnSpc>
                <a:spcPct val="150000"/>
              </a:lnSpc>
            </a:pPr>
            <a:r>
              <a:rPr lang="hr-HR" smtClean="0"/>
              <a:t>literatura</a:t>
            </a:r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Teme za natjecanja</a:t>
            </a:r>
            <a:endParaRPr lang="hr-HR"/>
          </a:p>
        </p:txBody>
      </p:sp>
      <p:sp>
        <p:nvSpPr>
          <p:cNvPr id="8" name="Rezervirano mjesto sadržaja 7"/>
          <p:cNvSpPr>
            <a:spLocks noGrp="1"/>
          </p:cNvSpPr>
          <p:nvPr>
            <p:ph idx="1"/>
          </p:nvPr>
        </p:nvSpPr>
        <p:spPr>
          <a:xfrm>
            <a:off x="428596" y="1857364"/>
            <a:ext cx="7267604" cy="4598372"/>
          </a:xfrm>
        </p:spPr>
        <p:txBody>
          <a:bodyPr/>
          <a:lstStyle/>
          <a:p>
            <a:endParaRPr lang="hr-HR" dirty="0" smtClean="0"/>
          </a:p>
          <a:p>
            <a:r>
              <a:rPr lang="hr-HR" dirty="0" smtClean="0"/>
              <a:t>Osnovna škola  </a:t>
            </a:r>
          </a:p>
          <a:p>
            <a:pPr lvl="1"/>
            <a:r>
              <a:rPr lang="hr-HR" dirty="0" smtClean="0">
                <a:hlinkClick r:id="rId2" action="ppaction://hlinkfile"/>
              </a:rPr>
              <a:t>Gradivo_OS.pdf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Srednja škola</a:t>
            </a:r>
          </a:p>
          <a:p>
            <a:pPr lvl="1"/>
            <a:r>
              <a:rPr lang="hr-HR" dirty="0" smtClean="0"/>
              <a:t>A varijanta   </a:t>
            </a:r>
            <a:r>
              <a:rPr lang="hr-HR" dirty="0" smtClean="0">
                <a:hlinkClick r:id="rId3" action="ppaction://hlinkfile"/>
              </a:rPr>
              <a:t>teme-A_varijanta.pdf</a:t>
            </a:r>
            <a:endParaRPr lang="hr-HR" dirty="0" smtClean="0"/>
          </a:p>
          <a:p>
            <a:pPr lvl="1"/>
            <a:r>
              <a:rPr lang="hr-HR" dirty="0" smtClean="0"/>
              <a:t>B varijanta   </a:t>
            </a:r>
            <a:r>
              <a:rPr lang="hr-HR" dirty="0" smtClean="0">
                <a:hlinkClick r:id="rId4" action="ppaction://hlinkfile"/>
              </a:rPr>
              <a:t>Gradivo_B_varijanta.pdf</a:t>
            </a:r>
            <a:endParaRPr lang="hr-HR" dirty="0" smtClean="0"/>
          </a:p>
          <a:p>
            <a:endParaRPr lang="hr-HR" dirty="0" smtClean="0"/>
          </a:p>
          <a:p>
            <a:pPr>
              <a:buNone/>
            </a:pPr>
            <a:endParaRPr lang="hr-H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Zadaci olimpijskog tipa</a:t>
            </a:r>
            <a:endParaRPr lang="hr-HR"/>
          </a:p>
        </p:txBody>
      </p:sp>
      <p:sp>
        <p:nvSpPr>
          <p:cNvPr id="6" name="Rezervirano mjesto sadržaja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hr-HR" smtClean="0"/>
          </a:p>
          <a:p>
            <a:pPr>
              <a:lnSpc>
                <a:spcPct val="150000"/>
              </a:lnSpc>
              <a:buNone/>
            </a:pPr>
            <a:r>
              <a:rPr lang="hr-HR" smtClean="0"/>
              <a:t>Tradicionalno se dijele u 4 grupe:</a:t>
            </a:r>
          </a:p>
          <a:p>
            <a:pPr>
              <a:lnSpc>
                <a:spcPct val="150000"/>
              </a:lnSpc>
            </a:pPr>
            <a:r>
              <a:rPr lang="hr-HR" smtClean="0"/>
              <a:t>algebra</a:t>
            </a:r>
          </a:p>
          <a:p>
            <a:pPr>
              <a:lnSpc>
                <a:spcPct val="150000"/>
              </a:lnSpc>
            </a:pPr>
            <a:r>
              <a:rPr lang="hr-HR" smtClean="0"/>
              <a:t>kombinatorika</a:t>
            </a:r>
          </a:p>
          <a:p>
            <a:pPr>
              <a:lnSpc>
                <a:spcPct val="150000"/>
              </a:lnSpc>
            </a:pPr>
            <a:r>
              <a:rPr lang="hr-HR" smtClean="0"/>
              <a:t>geometrija</a:t>
            </a:r>
          </a:p>
          <a:p>
            <a:pPr>
              <a:lnSpc>
                <a:spcPct val="150000"/>
              </a:lnSpc>
            </a:pPr>
            <a:r>
              <a:rPr lang="hr-HR" smtClean="0"/>
              <a:t>teorija brojeva</a:t>
            </a:r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Izbor ekipa za IMO i </a:t>
            </a:r>
            <a:r>
              <a:rPr lang="hr-HR" err="1" smtClean="0"/>
              <a:t>MEMO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dirty="0" smtClean="0"/>
              <a:t>Od ove godine…</a:t>
            </a:r>
          </a:p>
          <a:p>
            <a:pPr>
              <a:buNone/>
            </a:pPr>
            <a:r>
              <a:rPr lang="hr-HR" dirty="0" smtClean="0"/>
              <a:t>(najbolji učenici svih razreda A varijante)</a:t>
            </a:r>
          </a:p>
          <a:p>
            <a:pPr>
              <a:buNone/>
            </a:pPr>
            <a:endParaRPr lang="hr-HR" dirty="0" smtClean="0"/>
          </a:p>
          <a:p>
            <a:r>
              <a:rPr lang="hr-HR" dirty="0" smtClean="0"/>
              <a:t>dva testa</a:t>
            </a:r>
          </a:p>
          <a:p>
            <a:r>
              <a:rPr lang="hr-HR" dirty="0" smtClean="0"/>
              <a:t>treći test odvojeno za IMO / MEMO</a:t>
            </a:r>
          </a:p>
          <a:p>
            <a:endParaRPr lang="hr-HR" dirty="0" smtClean="0">
              <a:hlinkClick r:id="rId2" action="ppaction://hlinkfile"/>
            </a:endParaRPr>
          </a:p>
          <a:p>
            <a:r>
              <a:rPr lang="hr-HR" dirty="0" smtClean="0">
                <a:hlinkClick r:id="rId2" action="ppaction://hlinkfile"/>
              </a:rPr>
              <a:t>pravila_izbora_ekipa.pdf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Pripreme za IMO i </a:t>
            </a:r>
            <a:r>
              <a:rPr lang="hr-HR" err="1" smtClean="0"/>
              <a:t>MEMO</a:t>
            </a:r>
            <a:endParaRPr lang="hr-HR"/>
          </a:p>
        </p:txBody>
      </p:sp>
      <p:sp>
        <p:nvSpPr>
          <p:cNvPr id="6" name="Rezervirano mjesto sadržaja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hr-HR" dirty="0" smtClean="0"/>
              <a:t>predavanja</a:t>
            </a:r>
          </a:p>
          <a:p>
            <a:pPr>
              <a:buNone/>
            </a:pPr>
            <a:r>
              <a:rPr lang="hr-HR" dirty="0" smtClean="0"/>
              <a:t>	</a:t>
            </a:r>
            <a:r>
              <a:rPr lang="hr-HR" dirty="0" smtClean="0">
                <a:hlinkClick r:id="rId2" action="ppaction://hlinkfile"/>
              </a:rPr>
              <a:t>plan priprema 2008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“tulumi”</a:t>
            </a:r>
          </a:p>
          <a:p>
            <a:pPr>
              <a:buNone/>
            </a:pPr>
            <a:r>
              <a:rPr lang="hr-HR" dirty="0" smtClean="0"/>
              <a:t>	</a:t>
            </a:r>
            <a:r>
              <a:rPr lang="hr-HR" dirty="0" smtClean="0">
                <a:hlinkClick r:id="rId3" action="ppaction://hlinkfile"/>
              </a:rPr>
              <a:t>tulumi</a:t>
            </a:r>
            <a:r>
              <a:rPr lang="hr-HR" dirty="0" smtClean="0"/>
              <a:t>	</a:t>
            </a:r>
            <a:r>
              <a:rPr lang="hr-HR" dirty="0" smtClean="0">
                <a:hlinkClick r:id="rId4" action="ppaction://hlinkfile"/>
              </a:rPr>
              <a:t>MEMOtulumi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TMOK = Test matematičke opće kulture</a:t>
            </a:r>
          </a:p>
          <a:p>
            <a:pPr>
              <a:buNone/>
            </a:pPr>
            <a:r>
              <a:rPr lang="hr-HR" dirty="0" smtClean="0"/>
              <a:t>	</a:t>
            </a:r>
            <a:r>
              <a:rPr lang="hr-HR" dirty="0" smtClean="0">
                <a:hlinkClick r:id="rId5" action="ppaction://hlinkfile"/>
              </a:rPr>
              <a:t>tmokovi_MEMO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mtClean="0"/>
              <a:t>Natjecanja 2010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1071538" y="3500438"/>
            <a:ext cx="6255488" cy="785818"/>
          </a:xfrm>
        </p:spPr>
        <p:txBody>
          <a:bodyPr/>
          <a:lstStyle/>
          <a:p>
            <a:r>
              <a:rPr lang="hr-HR" smtClean="0"/>
              <a:t>u brojkama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mtClean="0"/>
              <a:t>Natjecanja kod nas - povijest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hr-HR" smtClean="0"/>
          </a:p>
          <a:p>
            <a:r>
              <a:rPr lang="hr-HR" smtClean="0"/>
              <a:t>1959. - prvo natjecanje za srednje škole</a:t>
            </a:r>
          </a:p>
          <a:p>
            <a:r>
              <a:rPr lang="hr-HR" smtClean="0"/>
              <a:t>1965. - OŠ  7. i 8.r</a:t>
            </a:r>
          </a:p>
          <a:p>
            <a:r>
              <a:rPr lang="hr-HR" smtClean="0"/>
              <a:t>1974. - OŠ  5. i 6.r</a:t>
            </a:r>
          </a:p>
          <a:p>
            <a:r>
              <a:rPr lang="hr-HR" smtClean="0"/>
              <a:t>1991. - OŠ  4.r</a:t>
            </a:r>
          </a:p>
          <a:p>
            <a:endParaRPr lang="hr-HR" smtClean="0"/>
          </a:p>
          <a:p>
            <a:r>
              <a:rPr lang="hr-HR" smtClean="0"/>
              <a:t>Općinsko – Republičko – Savezno</a:t>
            </a:r>
          </a:p>
          <a:p>
            <a:endParaRPr lang="hr-HR" smtClean="0"/>
          </a:p>
          <a:p>
            <a:r>
              <a:rPr lang="hr-HR" smtClean="0"/>
              <a:t>1988. prvo regionalno natjecanje</a:t>
            </a:r>
          </a:p>
          <a:p>
            <a:pPr lvl="1"/>
            <a:r>
              <a:rPr lang="hr-HR" smtClean="0"/>
              <a:t>Split, 5. i 6. razred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smtClean="0"/>
              <a:t>Broj učenika – Osnovne škole</a:t>
            </a:r>
            <a:endParaRPr lang="hr-HR"/>
          </a:p>
        </p:txBody>
      </p:sp>
      <p:graphicFrame>
        <p:nvGraphicFramePr>
          <p:cNvPr id="7" name="Rezervirano mjesto sadržaja 6"/>
          <p:cNvGraphicFramePr>
            <a:graphicFrameLocks noGrp="1"/>
          </p:cNvGraphicFramePr>
          <p:nvPr>
            <p:ph idx="1"/>
          </p:nvPr>
        </p:nvGraphicFramePr>
        <p:xfrm>
          <a:off x="500034" y="2000240"/>
          <a:ext cx="7239049" cy="36480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0549"/>
                <a:gridCol w="2505825"/>
                <a:gridCol w="3062675"/>
              </a:tblGrid>
              <a:tr h="608015">
                <a:tc>
                  <a:txBody>
                    <a:bodyPr/>
                    <a:lstStyle/>
                    <a:p>
                      <a:pPr algn="ctr"/>
                      <a:endParaRPr lang="hr-HR" b="0" i="0"/>
                    </a:p>
                  </a:txBody>
                  <a:tcPr marL="197147" marR="19714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0" i="0" smtClean="0"/>
                        <a:t>školsko</a:t>
                      </a:r>
                      <a:endParaRPr lang="hr-HR" b="0" i="0"/>
                    </a:p>
                  </a:txBody>
                  <a:tcPr marL="197147" marR="19714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0" i="0" smtClean="0"/>
                        <a:t>županijsko</a:t>
                      </a:r>
                      <a:endParaRPr lang="hr-HR" b="0" i="0"/>
                    </a:p>
                  </a:txBody>
                  <a:tcPr marL="197147" marR="197147" anchor="ctr"/>
                </a:tc>
              </a:tr>
              <a:tr h="608015">
                <a:tc>
                  <a:txBody>
                    <a:bodyPr/>
                    <a:lstStyle/>
                    <a:p>
                      <a:pPr marL="342900" indent="-342900" algn="ctr">
                        <a:buNone/>
                      </a:pPr>
                      <a:r>
                        <a:rPr lang="hr-HR" b="0" i="0" smtClean="0"/>
                        <a:t>4.r</a:t>
                      </a:r>
                    </a:p>
                  </a:txBody>
                  <a:tcPr marL="197147" marR="19714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0" i="0" smtClean="0"/>
                        <a:t>3980</a:t>
                      </a:r>
                      <a:endParaRPr lang="hr-HR" b="0" i="0"/>
                    </a:p>
                  </a:txBody>
                  <a:tcPr marL="197147" marR="19714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0" i="0" smtClean="0"/>
                        <a:t>?</a:t>
                      </a:r>
                      <a:endParaRPr lang="hr-HR" b="0" i="0"/>
                    </a:p>
                  </a:txBody>
                  <a:tcPr marL="197147" marR="197147" anchor="ctr"/>
                </a:tc>
              </a:tr>
              <a:tr h="60801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b="0" i="0" smtClean="0"/>
                        <a:t>5.</a:t>
                      </a:r>
                      <a:r>
                        <a:rPr lang="hr-HR" b="0" i="0" baseline="0" smtClean="0"/>
                        <a:t>r</a:t>
                      </a:r>
                      <a:endParaRPr lang="hr-HR" b="0" i="0"/>
                    </a:p>
                  </a:txBody>
                  <a:tcPr marL="197147" marR="19714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0" i="0" smtClean="0"/>
                        <a:t>2691</a:t>
                      </a:r>
                      <a:endParaRPr lang="hr-HR" b="0" i="0"/>
                    </a:p>
                  </a:txBody>
                  <a:tcPr marL="197147" marR="19714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0" i="0" smtClean="0"/>
                        <a:t>?</a:t>
                      </a:r>
                      <a:endParaRPr lang="hr-HR" b="0" i="0"/>
                    </a:p>
                  </a:txBody>
                  <a:tcPr marL="197147" marR="197147" anchor="ctr"/>
                </a:tc>
              </a:tr>
              <a:tr h="60801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b="0" i="0" smtClean="0"/>
                        <a:t>6.r</a:t>
                      </a:r>
                      <a:endParaRPr lang="hr-HR" b="0" i="0"/>
                    </a:p>
                  </a:txBody>
                  <a:tcPr marL="197147" marR="19714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0" i="0" smtClean="0"/>
                        <a:t>2112</a:t>
                      </a:r>
                      <a:endParaRPr lang="hr-HR" b="0" i="0"/>
                    </a:p>
                  </a:txBody>
                  <a:tcPr marL="197147" marR="19714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0" i="0" smtClean="0"/>
                        <a:t>?</a:t>
                      </a:r>
                      <a:endParaRPr lang="hr-HR" b="0" i="0"/>
                    </a:p>
                  </a:txBody>
                  <a:tcPr marL="197147" marR="197147" anchor="ctr"/>
                </a:tc>
              </a:tr>
              <a:tr h="60801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b="0" i="0" smtClean="0"/>
                        <a:t>7.r</a:t>
                      </a:r>
                      <a:endParaRPr lang="hr-HR" b="0" i="0"/>
                    </a:p>
                  </a:txBody>
                  <a:tcPr marL="197147" marR="19714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0" i="0" smtClean="0"/>
                        <a:t>1678</a:t>
                      </a:r>
                      <a:endParaRPr lang="hr-HR" b="0" i="0"/>
                    </a:p>
                  </a:txBody>
                  <a:tcPr marL="197147" marR="19714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0" i="0" smtClean="0"/>
                        <a:t>411</a:t>
                      </a:r>
                      <a:endParaRPr lang="hr-HR" b="0" i="0"/>
                    </a:p>
                  </a:txBody>
                  <a:tcPr marL="197147" marR="197147" anchor="ctr"/>
                </a:tc>
              </a:tr>
              <a:tr h="60801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b="0" i="0" smtClean="0"/>
                        <a:t>8.r</a:t>
                      </a:r>
                      <a:endParaRPr lang="hr-HR" b="0" i="0"/>
                    </a:p>
                  </a:txBody>
                  <a:tcPr marL="197147" marR="19714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0" i="0" smtClean="0"/>
                        <a:t>1446</a:t>
                      </a:r>
                      <a:endParaRPr lang="hr-HR" b="0" i="0"/>
                    </a:p>
                  </a:txBody>
                  <a:tcPr marL="197147" marR="19714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0" i="0" smtClean="0"/>
                        <a:t>402</a:t>
                      </a:r>
                      <a:endParaRPr lang="hr-HR" b="0" i="0"/>
                    </a:p>
                  </a:txBody>
                  <a:tcPr marL="197147" marR="197147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smtClean="0"/>
              <a:t>Broj učenika – srednje škole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28596" y="5715016"/>
            <a:ext cx="3520440" cy="600076"/>
          </a:xfrm>
        </p:spPr>
        <p:txBody>
          <a:bodyPr>
            <a:noAutofit/>
          </a:bodyPr>
          <a:lstStyle/>
          <a:p>
            <a:r>
              <a:rPr lang="hr-HR" sz="2800" smtClean="0"/>
              <a:t>A varijanta</a:t>
            </a:r>
            <a:endParaRPr lang="hr-HR" sz="2800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half" idx="3"/>
          </p:nvPr>
        </p:nvSpPr>
        <p:spPr>
          <a:xfrm>
            <a:off x="4178808" y="5715016"/>
            <a:ext cx="3520440" cy="609584"/>
          </a:xfrm>
        </p:spPr>
        <p:txBody>
          <a:bodyPr>
            <a:normAutofit/>
          </a:bodyPr>
          <a:lstStyle/>
          <a:p>
            <a:r>
              <a:rPr lang="hr-HR" sz="2800" smtClean="0"/>
              <a:t>B varijanta</a:t>
            </a:r>
            <a:endParaRPr lang="hr-HR" sz="2800"/>
          </a:p>
        </p:txBody>
      </p:sp>
      <p:graphicFrame>
        <p:nvGraphicFramePr>
          <p:cNvPr id="7" name="Rezervirano mjesto sadržaja 6"/>
          <p:cNvGraphicFramePr>
            <a:graphicFrameLocks noGrp="1"/>
          </p:cNvGraphicFramePr>
          <p:nvPr>
            <p:ph sz="quarter" idx="2"/>
          </p:nvPr>
        </p:nvGraphicFramePr>
        <p:xfrm>
          <a:off x="500034" y="1928802"/>
          <a:ext cx="3357585" cy="36480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74827"/>
                <a:gridCol w="1162241"/>
                <a:gridCol w="1420517"/>
              </a:tblGrid>
              <a:tr h="608015">
                <a:tc>
                  <a:txBody>
                    <a:bodyPr/>
                    <a:lstStyle/>
                    <a:p>
                      <a:pPr algn="ctr"/>
                      <a:endParaRPr lang="hr-HR" b="0" i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0" i="0" smtClean="0"/>
                        <a:t>školsko</a:t>
                      </a:r>
                      <a:endParaRPr lang="hr-HR" b="0" i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0" i="0" smtClean="0"/>
                        <a:t>županijsko</a:t>
                      </a:r>
                      <a:endParaRPr lang="hr-HR" b="0" i="0"/>
                    </a:p>
                  </a:txBody>
                  <a:tcPr anchor="ctr"/>
                </a:tc>
              </a:tr>
              <a:tr h="608015">
                <a:tc>
                  <a:txBody>
                    <a:bodyPr/>
                    <a:lstStyle/>
                    <a:p>
                      <a:pPr marL="342900" indent="-342900" algn="ctr">
                        <a:buNone/>
                      </a:pPr>
                      <a:r>
                        <a:rPr lang="hr-HR" b="0" i="0" smtClean="0"/>
                        <a:t>1.r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0" i="0" smtClean="0"/>
                        <a:t>217</a:t>
                      </a:r>
                      <a:endParaRPr lang="hr-HR" b="0" i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0" i="0" smtClean="0"/>
                        <a:t>131</a:t>
                      </a:r>
                      <a:endParaRPr lang="hr-HR" b="0" i="0"/>
                    </a:p>
                  </a:txBody>
                  <a:tcPr anchor="ctr"/>
                </a:tc>
              </a:tr>
              <a:tr h="60801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b="0" i="0" smtClean="0"/>
                        <a:t>2.</a:t>
                      </a:r>
                      <a:r>
                        <a:rPr lang="hr-HR" b="0" i="0" baseline="0" smtClean="0"/>
                        <a:t>r</a:t>
                      </a:r>
                      <a:endParaRPr lang="hr-HR" b="0" i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0" i="0" smtClean="0"/>
                        <a:t>226</a:t>
                      </a:r>
                      <a:endParaRPr lang="hr-HR" b="0" i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0" i="0" smtClean="0"/>
                        <a:t>132</a:t>
                      </a:r>
                      <a:endParaRPr lang="hr-HR" b="0" i="0"/>
                    </a:p>
                  </a:txBody>
                  <a:tcPr anchor="ctr"/>
                </a:tc>
              </a:tr>
              <a:tr h="60801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b="0" i="0" smtClean="0"/>
                        <a:t>3.r</a:t>
                      </a:r>
                      <a:endParaRPr lang="hr-HR" b="0" i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0" i="0" smtClean="0"/>
                        <a:t>178</a:t>
                      </a:r>
                      <a:endParaRPr lang="hr-HR" b="0" i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0" i="0" smtClean="0"/>
                        <a:t>110</a:t>
                      </a:r>
                      <a:endParaRPr lang="hr-HR" b="0" i="0"/>
                    </a:p>
                  </a:txBody>
                  <a:tcPr anchor="ctr"/>
                </a:tc>
              </a:tr>
              <a:tr h="60801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b="0" i="0" smtClean="0"/>
                        <a:t>4.r</a:t>
                      </a:r>
                      <a:endParaRPr lang="hr-HR" b="0" i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0" i="0" smtClean="0"/>
                        <a:t>194</a:t>
                      </a:r>
                      <a:endParaRPr lang="hr-HR" b="0" i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0" i="0" smtClean="0"/>
                        <a:t>120</a:t>
                      </a:r>
                      <a:endParaRPr lang="hr-HR" b="0" i="0"/>
                    </a:p>
                  </a:txBody>
                  <a:tcPr anchor="ctr"/>
                </a:tc>
              </a:tr>
              <a:tr h="608015">
                <a:tc>
                  <a:txBody>
                    <a:bodyPr/>
                    <a:lstStyle/>
                    <a:p>
                      <a:pPr algn="ctr"/>
                      <a:r>
                        <a:rPr lang="hr-HR" b="0" i="0" u="none" smtClean="0"/>
                        <a:t>Uk.</a:t>
                      </a:r>
                      <a:endParaRPr lang="hr-HR" b="0" i="0" u="none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0" i="0" u="none" smtClean="0"/>
                        <a:t>815</a:t>
                      </a:r>
                      <a:endParaRPr lang="hr-HR" b="0" i="0" u="none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0" i="0" u="none" smtClean="0"/>
                        <a:t>493</a:t>
                      </a:r>
                      <a:endParaRPr lang="hr-HR" b="0" i="0" u="none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8" name="Rezervirano mjesto sadržaja 7"/>
          <p:cNvGraphicFramePr>
            <a:graphicFrameLocks noGrp="1"/>
          </p:cNvGraphicFramePr>
          <p:nvPr>
            <p:ph sz="quarter" idx="4"/>
          </p:nvPr>
        </p:nvGraphicFramePr>
        <p:xfrm>
          <a:off x="4286248" y="1928802"/>
          <a:ext cx="3286148" cy="36433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37707"/>
                <a:gridCol w="1191119"/>
                <a:gridCol w="1357322"/>
              </a:tblGrid>
              <a:tr h="607223">
                <a:tc>
                  <a:txBody>
                    <a:bodyPr/>
                    <a:lstStyle/>
                    <a:p>
                      <a:pPr algn="ctr"/>
                      <a:endParaRPr lang="hr-HR" b="0" i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0" i="0" smtClean="0"/>
                        <a:t>školsko</a:t>
                      </a:r>
                      <a:endParaRPr lang="hr-HR" b="0" i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0" i="0" smtClean="0"/>
                        <a:t>županijsko</a:t>
                      </a:r>
                      <a:endParaRPr lang="hr-HR" b="0" i="0"/>
                    </a:p>
                  </a:txBody>
                  <a:tcPr anchor="ctr"/>
                </a:tc>
              </a:tr>
              <a:tr h="607223">
                <a:tc>
                  <a:txBody>
                    <a:bodyPr/>
                    <a:lstStyle/>
                    <a:p>
                      <a:pPr marL="342900" indent="-342900" algn="ctr">
                        <a:buNone/>
                      </a:pPr>
                      <a:r>
                        <a:rPr lang="hr-HR" b="0" i="0" baseline="0" smtClean="0"/>
                        <a:t>1.r</a:t>
                      </a:r>
                      <a:endParaRPr lang="hr-HR" b="0" i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0" i="0" smtClean="0"/>
                        <a:t>713</a:t>
                      </a:r>
                      <a:endParaRPr lang="hr-HR" b="0" i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0" i="0" smtClean="0"/>
                        <a:t>255</a:t>
                      </a:r>
                      <a:endParaRPr lang="hr-HR" b="0" i="0"/>
                    </a:p>
                  </a:txBody>
                  <a:tcPr anchor="ctr"/>
                </a:tc>
              </a:tr>
              <a:tr h="60722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b="0" i="0" smtClean="0"/>
                        <a:t>2.r</a:t>
                      </a:r>
                      <a:endParaRPr lang="hr-HR" b="0" i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0" i="0" smtClean="0"/>
                        <a:t>591</a:t>
                      </a:r>
                      <a:endParaRPr lang="hr-HR" b="0" i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0" i="0" smtClean="0"/>
                        <a:t>218</a:t>
                      </a:r>
                      <a:endParaRPr lang="hr-HR" b="0" i="0"/>
                    </a:p>
                  </a:txBody>
                  <a:tcPr anchor="ctr"/>
                </a:tc>
              </a:tr>
              <a:tr h="60722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b="0" i="0" smtClean="0"/>
                        <a:t>3.r</a:t>
                      </a:r>
                      <a:endParaRPr lang="hr-HR" b="0" i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0" i="0" smtClean="0"/>
                        <a:t>427</a:t>
                      </a:r>
                      <a:endParaRPr lang="hr-HR" b="0" i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0" i="0" smtClean="0"/>
                        <a:t>146</a:t>
                      </a:r>
                      <a:endParaRPr lang="hr-HR" b="0" i="0"/>
                    </a:p>
                  </a:txBody>
                  <a:tcPr anchor="ctr"/>
                </a:tc>
              </a:tr>
              <a:tr h="60722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b="0" i="0" smtClean="0"/>
                        <a:t>4.r</a:t>
                      </a:r>
                      <a:endParaRPr lang="hr-HR" b="0" i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0" i="0" smtClean="0"/>
                        <a:t>378</a:t>
                      </a:r>
                      <a:endParaRPr lang="hr-HR" b="0" i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0" i="0" smtClean="0"/>
                        <a:t>172</a:t>
                      </a:r>
                      <a:endParaRPr lang="hr-HR" b="0" i="0"/>
                    </a:p>
                  </a:txBody>
                  <a:tcPr anchor="ctr"/>
                </a:tc>
              </a:tr>
              <a:tr h="607223">
                <a:tc>
                  <a:txBody>
                    <a:bodyPr/>
                    <a:lstStyle/>
                    <a:p>
                      <a:pPr algn="ctr"/>
                      <a:r>
                        <a:rPr lang="hr-HR" b="0" i="0" u="none" smtClean="0"/>
                        <a:t>Uk.</a:t>
                      </a:r>
                      <a:endParaRPr lang="hr-HR" b="0" i="0" u="none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0" i="0" u="none" smtClean="0"/>
                        <a:t>2109</a:t>
                      </a:r>
                      <a:endParaRPr lang="hr-HR" b="0" i="0" u="none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0" i="0" u="none" smtClean="0"/>
                        <a:t>791</a:t>
                      </a:r>
                      <a:endParaRPr lang="hr-HR" b="0" i="0" u="none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Rezervirano mjesto sadržaja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sz="2800" dirty="0" smtClean="0"/>
          </a:p>
          <a:p>
            <a:r>
              <a:rPr lang="hr-HR" sz="2800" dirty="0" smtClean="0"/>
              <a:t>Usporedba po županijama</a:t>
            </a:r>
          </a:p>
          <a:p>
            <a:pPr>
              <a:buNone/>
            </a:pPr>
            <a:r>
              <a:rPr lang="hr-HR" sz="2800" dirty="0" smtClean="0"/>
              <a:t>	</a:t>
            </a:r>
            <a:r>
              <a:rPr lang="hr-HR" sz="2500" dirty="0" smtClean="0">
                <a:hlinkClick r:id="rId2" action="ppaction://hlinkfile"/>
              </a:rPr>
              <a:t>zupanije</a:t>
            </a:r>
            <a:endParaRPr lang="hr-HR" sz="2500" dirty="0" smtClean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mtClean="0"/>
              <a:t>ST </a:t>
            </a:r>
            <a:r>
              <a:rPr lang="hr-HR" sz="1800" smtClean="0"/>
              <a:t>vs</a:t>
            </a:r>
            <a:r>
              <a:rPr lang="hr-HR" sz="4000" smtClean="0"/>
              <a:t> ZG</a:t>
            </a:r>
            <a:r>
              <a:rPr lang="hr-HR" smtClean="0"/>
              <a:t> – osnovna škola</a:t>
            </a:r>
            <a:endParaRPr lang="hr-HR"/>
          </a:p>
        </p:txBody>
      </p:sp>
      <p:graphicFrame>
        <p:nvGraphicFramePr>
          <p:cNvPr id="6" name="Rezervirano mjesto sadržaja 5"/>
          <p:cNvGraphicFramePr>
            <a:graphicFrameLocks noGrp="1"/>
          </p:cNvGraphicFramePr>
          <p:nvPr>
            <p:ph idx="1"/>
          </p:nvPr>
        </p:nvGraphicFramePr>
        <p:xfrm>
          <a:off x="500034" y="1785926"/>
          <a:ext cx="7239006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966"/>
                <a:gridCol w="1000132"/>
                <a:gridCol w="785818"/>
                <a:gridCol w="857256"/>
                <a:gridCol w="785818"/>
                <a:gridCol w="785818"/>
                <a:gridCol w="571504"/>
                <a:gridCol w="571504"/>
                <a:gridCol w="83819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školsko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aseline="0" smtClean="0"/>
                        <a:t>dalje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prag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&gt;</a:t>
                      </a:r>
                      <a:r>
                        <a:rPr lang="hr-HR" baseline="0" smtClean="0"/>
                        <a:t> 24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&gt; 39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10.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25.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100.</a:t>
                      </a:r>
                      <a:endParaRPr lang="hr-HR"/>
                    </a:p>
                  </a:txBody>
                  <a:tcPr marL="80433" marR="80433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4.r – ZG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315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59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35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163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34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46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41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31</a:t>
                      </a:r>
                      <a:endParaRPr lang="hr-HR"/>
                    </a:p>
                  </a:txBody>
                  <a:tcPr marL="80433" marR="80433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4.r – ST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871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58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35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231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30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46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40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30</a:t>
                      </a:r>
                      <a:endParaRPr lang="hr-HR"/>
                    </a:p>
                  </a:txBody>
                  <a:tcPr marL="80433" marR="80433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5.r – ZG</a:t>
                      </a:r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312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60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35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125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34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45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41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28</a:t>
                      </a:r>
                      <a:endParaRPr lang="hr-HR"/>
                    </a:p>
                  </a:txBody>
                  <a:tcPr marL="80433" marR="80433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5.r – ST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619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51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30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79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16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43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36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23</a:t>
                      </a:r>
                      <a:endParaRPr lang="hr-HR"/>
                    </a:p>
                  </a:txBody>
                  <a:tcPr marL="80433" marR="80433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6.r – ZG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288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46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25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46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8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39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31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16</a:t>
                      </a:r>
                      <a:endParaRPr lang="hr-HR"/>
                    </a:p>
                  </a:txBody>
                  <a:tcPr marL="80433" marR="80433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6.r – ST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502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56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20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34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4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35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27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16</a:t>
                      </a:r>
                      <a:endParaRPr lang="hr-HR"/>
                    </a:p>
                  </a:txBody>
                  <a:tcPr marL="80433" marR="80433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7.r – ZG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291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41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30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76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10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41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36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21</a:t>
                      </a:r>
                      <a:endParaRPr lang="hr-HR"/>
                    </a:p>
                  </a:txBody>
                  <a:tcPr marL="80433" marR="80433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7.r</a:t>
                      </a:r>
                      <a:r>
                        <a:rPr lang="hr-HR" baseline="0" smtClean="0"/>
                        <a:t> – ST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376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50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23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38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9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39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29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15</a:t>
                      </a:r>
                      <a:endParaRPr lang="hr-HR"/>
                    </a:p>
                  </a:txBody>
                  <a:tcPr marL="80433" marR="80433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8.r – ZG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224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42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35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88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23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48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39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22</a:t>
                      </a:r>
                      <a:endParaRPr lang="hr-HR"/>
                    </a:p>
                  </a:txBody>
                  <a:tcPr marL="80433" marR="80433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8.r – ST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343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60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29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74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19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42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38</a:t>
                      </a:r>
                      <a:endParaRPr lang="hr-HR"/>
                    </a:p>
                  </a:txBody>
                  <a:tcPr marL="80433" marR="804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20</a:t>
                      </a:r>
                      <a:endParaRPr lang="hr-HR"/>
                    </a:p>
                  </a:txBody>
                  <a:tcPr marL="80433" marR="80433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mtClean="0"/>
              <a:t>ST </a:t>
            </a:r>
            <a:r>
              <a:rPr lang="hr-HR" sz="1800" smtClean="0"/>
              <a:t>vs</a:t>
            </a:r>
            <a:r>
              <a:rPr lang="hr-HR" sz="4000" smtClean="0"/>
              <a:t> ZG </a:t>
            </a:r>
            <a:r>
              <a:rPr lang="hr-HR" smtClean="0"/>
              <a:t>– A varijanta</a:t>
            </a:r>
            <a:endParaRPr lang="hr-HR"/>
          </a:p>
        </p:txBody>
      </p:sp>
      <p:graphicFrame>
        <p:nvGraphicFramePr>
          <p:cNvPr id="6" name="Rezervirano mjesto sadržaja 5"/>
          <p:cNvGraphicFramePr>
            <a:graphicFrameLocks noGrp="1"/>
          </p:cNvGraphicFramePr>
          <p:nvPr>
            <p:ph idx="1"/>
          </p:nvPr>
        </p:nvGraphicFramePr>
        <p:xfrm>
          <a:off x="642910" y="1714488"/>
          <a:ext cx="7072361" cy="43577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5998"/>
                <a:gridCol w="1035998"/>
                <a:gridCol w="862282"/>
                <a:gridCol w="752379"/>
                <a:gridCol w="827617"/>
                <a:gridCol w="752379"/>
                <a:gridCol w="902854"/>
                <a:gridCol w="902854"/>
              </a:tblGrid>
              <a:tr h="484191">
                <a:tc>
                  <a:txBody>
                    <a:bodyPr/>
                    <a:lstStyle/>
                    <a:p>
                      <a:pPr algn="ctr"/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školsko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aseline="0" smtClean="0"/>
                        <a:t>dalje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prag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&gt;</a:t>
                      </a:r>
                      <a:r>
                        <a:rPr lang="hr-HR" baseline="0" smtClean="0"/>
                        <a:t> 24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&gt; 39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1.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10.</a:t>
                      </a:r>
                      <a:endParaRPr lang="hr-HR"/>
                    </a:p>
                  </a:txBody>
                  <a:tcPr anchor="ctr"/>
                </a:tc>
              </a:tr>
              <a:tr h="484191"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1.r – ZG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63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43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17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25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7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48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37</a:t>
                      </a:r>
                      <a:endParaRPr lang="hr-HR"/>
                    </a:p>
                  </a:txBody>
                  <a:tcPr anchor="ctr"/>
                </a:tc>
              </a:tr>
              <a:tr h="484191"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1.r – ST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18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10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20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8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44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20</a:t>
                      </a:r>
                      <a:endParaRPr lang="hr-HR"/>
                    </a:p>
                  </a:txBody>
                  <a:tcPr anchor="ctr"/>
                </a:tc>
              </a:tr>
              <a:tr h="484191"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2.r – ZG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57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41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10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18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8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50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37</a:t>
                      </a:r>
                      <a:endParaRPr lang="hr-HR"/>
                    </a:p>
                  </a:txBody>
                  <a:tcPr anchor="ctr"/>
                </a:tc>
              </a:tr>
              <a:tr h="484191"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2.r – ST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23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10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19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6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0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30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19</a:t>
                      </a:r>
                      <a:endParaRPr lang="hr-HR"/>
                    </a:p>
                  </a:txBody>
                  <a:tcPr anchor="ctr"/>
                </a:tc>
              </a:tr>
              <a:tr h="484191"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3.r – ZG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57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40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12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23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7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49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37</a:t>
                      </a:r>
                      <a:endParaRPr lang="hr-HR"/>
                    </a:p>
                  </a:txBody>
                  <a:tcPr anchor="ctr"/>
                </a:tc>
              </a:tr>
              <a:tr h="484191"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3.r</a:t>
                      </a:r>
                      <a:r>
                        <a:rPr lang="hr-HR" baseline="0" smtClean="0"/>
                        <a:t> – ST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22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12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20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8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41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23</a:t>
                      </a:r>
                      <a:endParaRPr lang="hr-HR"/>
                    </a:p>
                  </a:txBody>
                  <a:tcPr anchor="ctr"/>
                </a:tc>
              </a:tr>
              <a:tr h="484191"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4.r – ZG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75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48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22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38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17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50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46</a:t>
                      </a:r>
                      <a:endParaRPr lang="hr-HR"/>
                    </a:p>
                  </a:txBody>
                  <a:tcPr anchor="ctr"/>
                </a:tc>
              </a:tr>
              <a:tr h="484191"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4.r – ST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9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8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28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8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3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50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–</a:t>
                      </a:r>
                      <a:endParaRPr lang="hr-HR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mtClean="0"/>
              <a:t>ST </a:t>
            </a:r>
            <a:r>
              <a:rPr lang="hr-HR" sz="1800" smtClean="0"/>
              <a:t>vs</a:t>
            </a:r>
            <a:r>
              <a:rPr lang="hr-HR" sz="4000" smtClean="0"/>
              <a:t> ZG </a:t>
            </a:r>
            <a:r>
              <a:rPr lang="hr-HR" smtClean="0"/>
              <a:t>– B varijanta</a:t>
            </a:r>
            <a:endParaRPr lang="hr-HR"/>
          </a:p>
        </p:txBody>
      </p:sp>
      <p:graphicFrame>
        <p:nvGraphicFramePr>
          <p:cNvPr id="6" name="Rezervirano mjesto sadržaja 5"/>
          <p:cNvGraphicFramePr>
            <a:graphicFrameLocks noGrp="1"/>
          </p:cNvGraphicFramePr>
          <p:nvPr>
            <p:ph idx="1"/>
          </p:nvPr>
        </p:nvGraphicFramePr>
        <p:xfrm>
          <a:off x="642912" y="1714488"/>
          <a:ext cx="7000920" cy="45005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1460"/>
                <a:gridCol w="1011678"/>
                <a:gridCol w="785818"/>
                <a:gridCol w="857256"/>
                <a:gridCol w="857256"/>
                <a:gridCol w="785818"/>
                <a:gridCol w="857256"/>
                <a:gridCol w="714378"/>
              </a:tblGrid>
              <a:tr h="622639">
                <a:tc>
                  <a:txBody>
                    <a:bodyPr/>
                    <a:lstStyle/>
                    <a:p>
                      <a:pPr algn="ctr"/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školsko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aseline="0" smtClean="0"/>
                        <a:t>dalje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prag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&gt;</a:t>
                      </a:r>
                      <a:r>
                        <a:rPr lang="hr-HR" baseline="0" smtClean="0"/>
                        <a:t> 24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&gt; 39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1.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10.</a:t>
                      </a:r>
                      <a:endParaRPr lang="hr-HR"/>
                    </a:p>
                  </a:txBody>
                  <a:tcPr anchor="ctr"/>
                </a:tc>
              </a:tr>
              <a:tr h="484744"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1.r – ZG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111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34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20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19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48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28</a:t>
                      </a:r>
                      <a:endParaRPr lang="hr-HR"/>
                    </a:p>
                  </a:txBody>
                  <a:tcPr anchor="ctr"/>
                </a:tc>
              </a:tr>
              <a:tr h="484744"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1.r – ST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50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17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27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17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6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50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34</a:t>
                      </a:r>
                      <a:endParaRPr lang="hr-HR"/>
                    </a:p>
                  </a:txBody>
                  <a:tcPr anchor="ctr"/>
                </a:tc>
              </a:tr>
              <a:tr h="484744"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2.r – ZG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91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33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14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7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0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38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20</a:t>
                      </a:r>
                      <a:endParaRPr lang="hr-HR"/>
                    </a:p>
                  </a:txBody>
                  <a:tcPr anchor="ctr"/>
                </a:tc>
              </a:tr>
              <a:tr h="484744"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2.r – ST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60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14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24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13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4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49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29</a:t>
                      </a:r>
                      <a:endParaRPr lang="hr-HR"/>
                    </a:p>
                  </a:txBody>
                  <a:tcPr anchor="ctr"/>
                </a:tc>
              </a:tr>
              <a:tr h="484744"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3.r – ZG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76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32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13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11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40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25</a:t>
                      </a:r>
                      <a:endParaRPr lang="hr-HR"/>
                    </a:p>
                  </a:txBody>
                  <a:tcPr anchor="ctr"/>
                </a:tc>
              </a:tr>
              <a:tr h="484744"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3.r</a:t>
                      </a:r>
                      <a:r>
                        <a:rPr lang="hr-HR" baseline="0" smtClean="0"/>
                        <a:t> – ST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32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5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27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5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40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16</a:t>
                      </a:r>
                      <a:endParaRPr lang="hr-HR"/>
                    </a:p>
                  </a:txBody>
                  <a:tcPr anchor="ctr"/>
                </a:tc>
              </a:tr>
              <a:tr h="484744"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4.r – ZG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86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35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16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15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43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27</a:t>
                      </a:r>
                      <a:endParaRPr lang="hr-HR"/>
                    </a:p>
                  </a:txBody>
                  <a:tcPr anchor="ctr"/>
                </a:tc>
              </a:tr>
              <a:tr h="484744"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4.r – ST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24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10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20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7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0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34</a:t>
                      </a:r>
                      <a:endParaRPr lang="hr-HR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mtClean="0"/>
                        <a:t>20</a:t>
                      </a:r>
                      <a:endParaRPr lang="hr-HR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smtClean="0"/>
              <a:t>Udio Zagrebačkih učenika </a:t>
            </a:r>
            <a:br>
              <a:rPr lang="hr-HR" sz="2800" smtClean="0"/>
            </a:br>
            <a:r>
              <a:rPr lang="hr-HR" sz="2800" smtClean="0"/>
              <a:t>	na Državnim natjecanjima</a:t>
            </a:r>
            <a:endParaRPr lang="hr-HR" sz="280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sz="800" dirty="0" smtClean="0"/>
          </a:p>
          <a:p>
            <a:r>
              <a:rPr lang="hr-HR" dirty="0" smtClean="0">
                <a:hlinkClick r:id="rId2" action="ppaction://hlinkfile"/>
              </a:rPr>
              <a:t>pozvani 2010</a:t>
            </a:r>
            <a:endParaRPr lang="hr-HR" dirty="0" smtClean="0"/>
          </a:p>
          <a:p>
            <a:pPr lvl="1"/>
            <a:r>
              <a:rPr lang="hr-HR" dirty="0" smtClean="0"/>
              <a:t>7. razred  13/40</a:t>
            </a:r>
          </a:p>
          <a:p>
            <a:pPr lvl="1"/>
            <a:r>
              <a:rPr lang="hr-HR" dirty="0" smtClean="0"/>
              <a:t>8. razred   6/40</a:t>
            </a:r>
          </a:p>
          <a:p>
            <a:pPr lvl="1"/>
            <a:r>
              <a:rPr lang="hr-HR" dirty="0" smtClean="0"/>
              <a:t>1. razred  11/26</a:t>
            </a:r>
          </a:p>
          <a:p>
            <a:pPr lvl="1"/>
            <a:r>
              <a:rPr lang="hr-HR" dirty="0" smtClean="0"/>
              <a:t>2. razred  14/25</a:t>
            </a:r>
          </a:p>
          <a:p>
            <a:pPr lvl="1"/>
            <a:r>
              <a:rPr lang="hr-HR" dirty="0" smtClean="0"/>
              <a:t>3. razred  18/26</a:t>
            </a:r>
          </a:p>
          <a:p>
            <a:pPr lvl="1"/>
            <a:r>
              <a:rPr lang="hr-HR" dirty="0" smtClean="0"/>
              <a:t>4. razred  16/25</a:t>
            </a:r>
            <a:endParaRPr lang="hr-HR" sz="800" dirty="0" smtClean="0"/>
          </a:p>
          <a:p>
            <a:r>
              <a:rPr lang="hr-HR" dirty="0" smtClean="0"/>
              <a:t>u završnim razredima oko 2/3 učenika iz ZG</a:t>
            </a:r>
          </a:p>
          <a:p>
            <a:pPr>
              <a:buNone/>
            </a:pP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800" smtClean="0"/>
              <a:t>MNM </a:t>
            </a:r>
            <a:r>
              <a:rPr lang="hr-HR" sz="3200" smtClean="0"/>
              <a:t>Marin GETALDIĆ</a:t>
            </a:r>
            <a:br>
              <a:rPr lang="hr-HR" sz="3200" smtClean="0"/>
            </a:br>
            <a:r>
              <a:rPr lang="hr-HR" sz="2400" smtClean="0"/>
              <a:t>Mladi nadareni matematičari</a:t>
            </a:r>
            <a:endParaRPr lang="hr-HR" sz="240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hr-HR" sz="2400" smtClean="0"/>
              <a:t>studenti matematike i FER-a, 15-ak najaktivnijih</a:t>
            </a:r>
          </a:p>
          <a:p>
            <a:pPr>
              <a:lnSpc>
                <a:spcPct val="150000"/>
              </a:lnSpc>
            </a:pPr>
            <a:r>
              <a:rPr lang="hr-HR" sz="2400" smtClean="0"/>
              <a:t>predavanja subotom za učenike zagrebačkih (matematičkih) gimnazija</a:t>
            </a:r>
          </a:p>
          <a:p>
            <a:pPr>
              <a:lnSpc>
                <a:spcPct val="150000"/>
              </a:lnSpc>
            </a:pPr>
            <a:r>
              <a:rPr lang="hr-HR" sz="2400" smtClean="0"/>
              <a:t>organizirali </a:t>
            </a:r>
            <a:r>
              <a:rPr lang="hr-HR" sz="2400" err="1" smtClean="0"/>
              <a:t>MNUB</a:t>
            </a:r>
            <a:r>
              <a:rPr lang="hr-HR" sz="2400" smtClean="0"/>
              <a:t> 2008. i 2009.</a:t>
            </a:r>
          </a:p>
          <a:p>
            <a:pPr>
              <a:lnSpc>
                <a:spcPct val="150000"/>
              </a:lnSpc>
            </a:pPr>
            <a:r>
              <a:rPr lang="hr-HR" sz="2400" smtClean="0"/>
              <a:t>organizirali Turnir gradova 2009/10 u ZG</a:t>
            </a:r>
          </a:p>
          <a:p>
            <a:pPr>
              <a:lnSpc>
                <a:spcPct val="150000"/>
              </a:lnSpc>
            </a:pPr>
            <a:r>
              <a:rPr lang="hr-HR" sz="2400" smtClean="0"/>
              <a:t>organiziraju ljetnu školu 2010 u Pazinu</a:t>
            </a:r>
          </a:p>
          <a:p>
            <a:pPr>
              <a:buNone/>
            </a:pPr>
            <a:endParaRPr lang="hr-HR" sz="800" smtClean="0"/>
          </a:p>
          <a:p>
            <a:pPr>
              <a:buNone/>
            </a:pPr>
            <a:r>
              <a:rPr lang="hr-HR" smtClean="0"/>
              <a:t>http://www.mnm.hr</a:t>
            </a:r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Literatura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mtClean="0"/>
              <a:t>KNJIGE</a:t>
            </a:r>
          </a:p>
          <a:p>
            <a:pPr lvl="1"/>
            <a:r>
              <a:rPr lang="hr-HR" err="1" smtClean="0"/>
              <a:t>HMD</a:t>
            </a:r>
            <a:endParaRPr lang="hr-HR" smtClean="0"/>
          </a:p>
          <a:p>
            <a:pPr lvl="1"/>
            <a:r>
              <a:rPr lang="hr-HR" smtClean="0"/>
              <a:t>ELEMENT</a:t>
            </a:r>
          </a:p>
          <a:p>
            <a:pPr lvl="1"/>
            <a:r>
              <a:rPr lang="hr-HR" smtClean="0"/>
              <a:t>drugi izdavači</a:t>
            </a:r>
          </a:p>
          <a:p>
            <a:pPr>
              <a:lnSpc>
                <a:spcPct val="120000"/>
              </a:lnSpc>
            </a:pPr>
            <a:endParaRPr lang="hr-HR" sz="2400" smtClean="0"/>
          </a:p>
          <a:p>
            <a:pPr>
              <a:lnSpc>
                <a:spcPct val="120000"/>
              </a:lnSpc>
            </a:pPr>
            <a:r>
              <a:rPr lang="hr-HR" sz="2400" smtClean="0"/>
              <a:t>serija: </a:t>
            </a:r>
            <a:r>
              <a:rPr lang="hr-HR" sz="2400" i="1" smtClean="0"/>
              <a:t>Matematička natjecanja</a:t>
            </a:r>
            <a:endParaRPr lang="hr-HR" sz="2400" smtClean="0"/>
          </a:p>
          <a:p>
            <a:pPr>
              <a:lnSpc>
                <a:spcPct val="120000"/>
              </a:lnSpc>
            </a:pPr>
            <a:r>
              <a:rPr lang="hr-HR" sz="2400" i="1" smtClean="0"/>
              <a:t>Mala matematička biblioteka</a:t>
            </a:r>
            <a:endParaRPr lang="hr-HR" sz="2400" smtClean="0"/>
          </a:p>
          <a:p>
            <a:pPr>
              <a:lnSpc>
                <a:spcPct val="120000"/>
              </a:lnSpc>
            </a:pPr>
            <a:r>
              <a:rPr lang="hr-HR" sz="2400" i="1" smtClean="0"/>
              <a:t>Matkina biblioteka</a:t>
            </a:r>
            <a:endParaRPr lang="hr-HR" sz="2400" smtClean="0"/>
          </a:p>
          <a:p>
            <a:pPr>
              <a:lnSpc>
                <a:spcPct val="120000"/>
              </a:lnSpc>
            </a:pPr>
            <a:r>
              <a:rPr lang="hr-HR" sz="2400" smtClean="0"/>
              <a:t>Biblioteka</a:t>
            </a:r>
            <a:r>
              <a:rPr lang="hr-HR" sz="2400" i="1" smtClean="0"/>
              <a:t> Elementarna matematika</a:t>
            </a:r>
            <a:endParaRPr lang="hr-HR" sz="2400" smtClean="0"/>
          </a:p>
          <a:p>
            <a:pPr>
              <a:lnSpc>
                <a:spcPct val="120000"/>
              </a:lnSpc>
            </a:pPr>
            <a:r>
              <a:rPr lang="hr-HR" sz="2400" smtClean="0"/>
              <a:t>Bilteni Seminara za nastavnike-mentore</a:t>
            </a:r>
          </a:p>
          <a:p>
            <a:pPr lvl="1"/>
            <a:endParaRPr lang="hr-HR" smtClean="0"/>
          </a:p>
          <a:p>
            <a:endParaRPr lang="hr-H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Literatura - časopisi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24000"/>
              </a:lnSpc>
            </a:pPr>
            <a:r>
              <a:rPr lang="hr-HR" dirty="0" smtClean="0"/>
              <a:t>Matka</a:t>
            </a:r>
          </a:p>
          <a:p>
            <a:pPr>
              <a:lnSpc>
                <a:spcPct val="124000"/>
              </a:lnSpc>
            </a:pPr>
            <a:r>
              <a:rPr lang="hr-HR" dirty="0" smtClean="0"/>
              <a:t>Matematičko-fizički list</a:t>
            </a:r>
          </a:p>
          <a:p>
            <a:pPr>
              <a:lnSpc>
                <a:spcPct val="124000"/>
              </a:lnSpc>
            </a:pPr>
            <a:r>
              <a:rPr lang="hr-HR" dirty="0" smtClean="0"/>
              <a:t>PlayMath</a:t>
            </a:r>
          </a:p>
          <a:p>
            <a:pPr>
              <a:lnSpc>
                <a:spcPct val="124000"/>
              </a:lnSpc>
            </a:pPr>
            <a:r>
              <a:rPr lang="hr-HR" dirty="0" smtClean="0"/>
              <a:t>Osječki matematički list</a:t>
            </a:r>
          </a:p>
          <a:p>
            <a:pPr>
              <a:lnSpc>
                <a:spcPct val="124000"/>
              </a:lnSpc>
            </a:pPr>
            <a:r>
              <a:rPr lang="hr-HR" dirty="0" smtClean="0"/>
              <a:t>Matematika i škola  </a:t>
            </a:r>
            <a:r>
              <a:rPr lang="hr-HR" sz="2000" dirty="0" smtClean="0"/>
              <a:t>http://mis.element.hr</a:t>
            </a:r>
          </a:p>
          <a:p>
            <a:pPr>
              <a:lnSpc>
                <a:spcPct val="124000"/>
              </a:lnSpc>
            </a:pPr>
            <a:r>
              <a:rPr lang="hr-HR" dirty="0" smtClean="0"/>
              <a:t>Poučak</a:t>
            </a:r>
          </a:p>
          <a:p>
            <a:pPr>
              <a:lnSpc>
                <a:spcPct val="124000"/>
              </a:lnSpc>
            </a:pPr>
            <a:r>
              <a:rPr lang="hr-HR" dirty="0" smtClean="0"/>
              <a:t>math-e	</a:t>
            </a:r>
            <a:r>
              <a:rPr lang="hr-HR" sz="2000" dirty="0" smtClean="0"/>
              <a:t>http://e.math.hr</a:t>
            </a:r>
          </a:p>
          <a:p>
            <a:pPr>
              <a:lnSpc>
                <a:spcPct val="160000"/>
              </a:lnSpc>
              <a:buNone/>
            </a:pPr>
            <a:endParaRPr lang="hr-HR" sz="800" dirty="0" smtClean="0"/>
          </a:p>
          <a:p>
            <a:pPr>
              <a:lnSpc>
                <a:spcPct val="160000"/>
              </a:lnSpc>
              <a:buNone/>
            </a:pPr>
            <a:r>
              <a:rPr lang="hr-HR" sz="2000" dirty="0" smtClean="0"/>
              <a:t>http://e-knjiznica.carnet.hr </a:t>
            </a:r>
          </a:p>
          <a:p>
            <a:pPr>
              <a:lnSpc>
                <a:spcPct val="110000"/>
              </a:lnSpc>
              <a:buNone/>
            </a:pPr>
            <a:r>
              <a:rPr lang="hr-HR" sz="2000" dirty="0" smtClean="0"/>
              <a:t>http://hrcak.srce.hr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Republika Hrvatska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hr-HR" sz="2400" smtClean="0"/>
          </a:p>
          <a:p>
            <a:pPr>
              <a:lnSpc>
                <a:spcPct val="150000"/>
              </a:lnSpc>
            </a:pPr>
            <a:r>
              <a:rPr lang="hr-HR" sz="2400" smtClean="0"/>
              <a:t>1992. – Pula – 28. Republičko natjecanje</a:t>
            </a:r>
          </a:p>
          <a:p>
            <a:pPr>
              <a:lnSpc>
                <a:spcPct val="150000"/>
              </a:lnSpc>
            </a:pPr>
            <a:r>
              <a:rPr lang="hr-HR" sz="2400" smtClean="0"/>
              <a:t>1993. – Varaždin – 2. Državno natjecanje</a:t>
            </a:r>
          </a:p>
          <a:p>
            <a:pPr>
              <a:lnSpc>
                <a:spcPct val="150000"/>
              </a:lnSpc>
            </a:pPr>
            <a:r>
              <a:rPr lang="hr-HR" sz="2400" smtClean="0"/>
              <a:t>2009. - Pula - 50. Državno natjecanje</a:t>
            </a:r>
          </a:p>
          <a:p>
            <a:pPr>
              <a:lnSpc>
                <a:spcPct val="150000"/>
              </a:lnSpc>
            </a:pPr>
            <a:endParaRPr lang="hr-HR" sz="2400" smtClean="0"/>
          </a:p>
          <a:p>
            <a:pPr>
              <a:lnSpc>
                <a:spcPct val="150000"/>
              </a:lnSpc>
            </a:pPr>
            <a:r>
              <a:rPr lang="hr-HR" sz="2400" smtClean="0"/>
              <a:t>1994. – županijska natjecanja</a:t>
            </a:r>
          </a:p>
          <a:p>
            <a:pPr>
              <a:lnSpc>
                <a:spcPct val="150000"/>
              </a:lnSpc>
            </a:pPr>
            <a:r>
              <a:rPr lang="hr-HR" sz="2400" smtClean="0"/>
              <a:t>1998. - zajednička Regionalna natjecanja</a:t>
            </a:r>
          </a:p>
          <a:p>
            <a:pPr>
              <a:lnSpc>
                <a:spcPct val="150000"/>
              </a:lnSpc>
            </a:pPr>
            <a:r>
              <a:rPr lang="hr-HR" sz="2400" smtClean="0"/>
              <a:t>2006. – B-varijanta</a:t>
            </a:r>
            <a:endParaRPr lang="hr-HR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r-HR" dirty="0" smtClean="0"/>
              <a:t>Internet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hr-HR" dirty="0" smtClean="0"/>
              <a:t>http://www.matematika.hr</a:t>
            </a:r>
          </a:p>
          <a:p>
            <a:pPr lvl="1"/>
            <a:r>
              <a:rPr lang="hr-HR" dirty="0" smtClean="0"/>
              <a:t>http://www.azoo.hr</a:t>
            </a:r>
          </a:p>
          <a:p>
            <a:endParaRPr lang="hr-HR" sz="800" dirty="0" smtClean="0"/>
          </a:p>
          <a:p>
            <a:r>
              <a:rPr lang="hr-HR" dirty="0" smtClean="0"/>
              <a:t>Zadaci s naših natjecanja </a:t>
            </a:r>
            <a:r>
              <a:rPr lang="hr-HR" sz="2400" dirty="0" smtClean="0"/>
              <a:t>(Antonija Horvatek)</a:t>
            </a:r>
          </a:p>
          <a:p>
            <a:pPr lvl="1"/>
            <a:r>
              <a:rPr lang="hr-HR" dirty="0" smtClean="0"/>
              <a:t>http://public.carnet.hr/mat-natj</a:t>
            </a:r>
          </a:p>
          <a:p>
            <a:pPr>
              <a:buNone/>
            </a:pPr>
            <a:r>
              <a:rPr lang="hr-HR" sz="800" dirty="0" smtClean="0"/>
              <a:t>	</a:t>
            </a:r>
          </a:p>
          <a:p>
            <a:pPr>
              <a:buNone/>
            </a:pPr>
            <a:endParaRPr lang="hr-HR" sz="800" dirty="0" smtClean="0"/>
          </a:p>
          <a:p>
            <a:pPr>
              <a:buNone/>
            </a:pPr>
            <a:endParaRPr lang="hr-HR" sz="800" dirty="0" smtClean="0"/>
          </a:p>
          <a:p>
            <a:r>
              <a:rPr lang="hr-HR" dirty="0" smtClean="0"/>
              <a:t>http://www.mathlinks.ro</a:t>
            </a:r>
          </a:p>
          <a:p>
            <a:pPr lvl="1"/>
            <a:r>
              <a:rPr lang="hr-HR" dirty="0" smtClean="0"/>
              <a:t>resources, forum,…</a:t>
            </a:r>
          </a:p>
          <a:p>
            <a:r>
              <a:rPr lang="hr-HR" dirty="0" smtClean="0"/>
              <a:t>http://srb.imomath.com </a:t>
            </a:r>
          </a:p>
          <a:p>
            <a:pPr lvl="1"/>
            <a:r>
              <a:rPr lang="hr-HR" dirty="0" smtClean="0"/>
              <a:t>Pripreme za takmičenja</a:t>
            </a:r>
          </a:p>
          <a:p>
            <a:r>
              <a:rPr lang="hr-HR" dirty="0" smtClean="0"/>
              <a:t>razni "mathcircles" u SAD-u, npr. Berkley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 anchor="b"/>
          <a:lstStyle/>
          <a:p>
            <a:pPr algn="r">
              <a:buNone/>
            </a:pPr>
            <a:r>
              <a:rPr lang="hr-HR" smtClean="0"/>
              <a:t>Kraj</a:t>
            </a:r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Sadašnji sustav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hr-HR" sz="2800" smtClean="0"/>
          </a:p>
          <a:p>
            <a:pPr>
              <a:buNone/>
            </a:pPr>
            <a:r>
              <a:rPr lang="hr-HR" sz="2800" smtClean="0"/>
              <a:t>od 4. do 6.r osnovne škole:</a:t>
            </a:r>
          </a:p>
          <a:p>
            <a:pPr lvl="1"/>
            <a:r>
              <a:rPr lang="hr-HR" smtClean="0"/>
              <a:t>školska (gradska) natjecanja</a:t>
            </a:r>
          </a:p>
          <a:p>
            <a:pPr lvl="1"/>
            <a:r>
              <a:rPr lang="hr-HR" smtClean="0"/>
              <a:t>županijska natjecanja</a:t>
            </a:r>
          </a:p>
          <a:p>
            <a:pPr lvl="1"/>
            <a:r>
              <a:rPr lang="hr-HR" smtClean="0"/>
              <a:t>Regionalna natjecanja – </a:t>
            </a:r>
            <a:r>
              <a:rPr lang="hr-HR" sz="2400" smtClean="0"/>
              <a:t>četiri regije</a:t>
            </a:r>
          </a:p>
          <a:p>
            <a:pPr marL="342900" lvl="1" indent="-342900">
              <a:buNone/>
            </a:pPr>
            <a:endParaRPr lang="hr-HR" smtClean="0"/>
          </a:p>
          <a:p>
            <a:pPr marL="342900" lvl="1" indent="-342900">
              <a:buNone/>
            </a:pPr>
            <a:r>
              <a:rPr lang="hr-HR" sz="2800" smtClean="0">
                <a:solidFill>
                  <a:schemeClr val="tx1"/>
                </a:solidFill>
              </a:rPr>
              <a:t>od 7.r osnovne do 4.r srednje škole:</a:t>
            </a:r>
          </a:p>
          <a:p>
            <a:pPr lvl="1"/>
            <a:r>
              <a:rPr lang="hr-HR" smtClean="0"/>
              <a:t>školska (gradska) natjecanja</a:t>
            </a:r>
          </a:p>
          <a:p>
            <a:pPr lvl="1"/>
            <a:r>
              <a:rPr lang="hr-HR" smtClean="0"/>
              <a:t>županijska natjecanja</a:t>
            </a:r>
          </a:p>
          <a:p>
            <a:pPr lvl="1"/>
            <a:r>
              <a:rPr lang="hr-HR" smtClean="0"/>
              <a:t>Državno natjecanje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smtClean="0"/>
              <a:t>NAkon Državnog natjecanja</a:t>
            </a:r>
            <a:endParaRPr lang="hr-HR" sz="360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smtClean="0"/>
          </a:p>
          <a:p>
            <a:r>
              <a:rPr lang="hr-HR" smtClean="0"/>
              <a:t>izbor učenika koji će predstavljati Hrvatsku na međunarodnim natjecanjima IMO i </a:t>
            </a:r>
            <a:r>
              <a:rPr lang="hr-HR" err="1" smtClean="0"/>
              <a:t>MEMO</a:t>
            </a:r>
            <a:endParaRPr lang="hr-HR" smtClean="0"/>
          </a:p>
          <a:p>
            <a:r>
              <a:rPr lang="hr-HR" smtClean="0"/>
              <a:t>novi način izbora ekipa</a:t>
            </a:r>
          </a:p>
          <a:p>
            <a:endParaRPr lang="hr-HR" smtClean="0"/>
          </a:p>
          <a:p>
            <a:r>
              <a:rPr lang="hr-HR" smtClean="0"/>
              <a:t>pripreme</a:t>
            </a:r>
          </a:p>
          <a:p>
            <a:endParaRPr lang="hr-HR" smtClean="0"/>
          </a:p>
          <a:p>
            <a:pPr>
              <a:lnSpc>
                <a:spcPct val="150000"/>
              </a:lnSpc>
            </a:pPr>
            <a:r>
              <a:rPr lang="hr-HR" smtClean="0"/>
              <a:t>IMO (srpanj)</a:t>
            </a:r>
          </a:p>
          <a:p>
            <a:pPr>
              <a:lnSpc>
                <a:spcPct val="150000"/>
              </a:lnSpc>
            </a:pPr>
            <a:r>
              <a:rPr lang="hr-HR" err="1" smtClean="0"/>
              <a:t>MEMO</a:t>
            </a:r>
            <a:r>
              <a:rPr lang="hr-HR" smtClean="0"/>
              <a:t> (rujan)</a:t>
            </a:r>
          </a:p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 drugim zemljama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mtClean="0"/>
              <a:t>razne zemlje, razni običaji</a:t>
            </a:r>
          </a:p>
          <a:p>
            <a:pPr lvl="1"/>
            <a:r>
              <a:rPr lang="hr-HR" smtClean="0"/>
              <a:t>broj razina natjecanja</a:t>
            </a:r>
          </a:p>
          <a:p>
            <a:pPr lvl="1"/>
            <a:r>
              <a:rPr lang="hr-HR" smtClean="0"/>
              <a:t>početne razine obično masovne - pitanja s ponuđenim odgovorima</a:t>
            </a:r>
          </a:p>
          <a:p>
            <a:pPr lvl="1"/>
            <a:r>
              <a:rPr lang="hr-HR" smtClean="0"/>
              <a:t>često (</a:t>
            </a:r>
            <a:r>
              <a:rPr lang="hr-HR" err="1" smtClean="0"/>
              <a:t>zap.Europa</a:t>
            </a:r>
            <a:r>
              <a:rPr lang="hr-HR" smtClean="0"/>
              <a:t>) samo jedna kategorija, </a:t>
            </a:r>
          </a:p>
          <a:p>
            <a:pPr lvl="1">
              <a:buNone/>
            </a:pPr>
            <a:r>
              <a:rPr lang="hr-HR" smtClean="0"/>
              <a:t>	a ne odvojeno po razredima!</a:t>
            </a:r>
          </a:p>
          <a:p>
            <a:pPr>
              <a:buNone/>
            </a:pPr>
            <a:endParaRPr lang="hr-HR" smtClean="0"/>
          </a:p>
          <a:p>
            <a:r>
              <a:rPr lang="hr-HR" smtClean="0"/>
              <a:t>Najuspješniji na IMO </a:t>
            </a:r>
            <a:r>
              <a:rPr lang="hr-HR" sz="2000" smtClean="0"/>
              <a:t>(1993-2004, Elezović):</a:t>
            </a:r>
            <a:endParaRPr lang="hr-HR" smtClean="0"/>
          </a:p>
          <a:p>
            <a:pPr lvl="1">
              <a:buNone/>
            </a:pPr>
            <a:r>
              <a:rPr lang="hr-HR" smtClean="0"/>
              <a:t>	Kina, Rusija, SAD, Bugarska, Vijetnam, Rumunjska, Mađarska, Južna Koreja, Iran, Tajvan, Japan, Indija,…</a:t>
            </a:r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Ostala natjecanja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hr-HR" dirty="0" smtClean="0"/>
              <a:t>Klokan (od 1999.)</a:t>
            </a:r>
          </a:p>
          <a:p>
            <a:endParaRPr lang="hr-HR" dirty="0" smtClean="0"/>
          </a:p>
          <a:p>
            <a:r>
              <a:rPr lang="hr-HR" dirty="0" smtClean="0"/>
              <a:t>Mediteransko natjecanje (od 1998.)</a:t>
            </a:r>
          </a:p>
          <a:p>
            <a:endParaRPr lang="hr-HR" dirty="0" smtClean="0"/>
          </a:p>
          <a:p>
            <a:r>
              <a:rPr lang="hr-HR" dirty="0" smtClean="0"/>
              <a:t>Turnir gradova (u Hrvatskoj od 2005/06…)</a:t>
            </a:r>
          </a:p>
          <a:p>
            <a:endParaRPr lang="hr-HR" dirty="0" smtClean="0"/>
          </a:p>
          <a:p>
            <a:r>
              <a:rPr lang="hr-HR" dirty="0" smtClean="0"/>
              <a:t>MNUB (2008, 2009)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Studentska natjecanja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smtClean="0"/>
          </a:p>
          <a:p>
            <a:r>
              <a:rPr lang="hr-HR" smtClean="0"/>
              <a:t>Vojtech Jarnik</a:t>
            </a:r>
          </a:p>
          <a:p>
            <a:pPr lvl="1"/>
            <a:r>
              <a:rPr lang="hr-HR" smtClean="0"/>
              <a:t>Češka, ožujak ili travanj</a:t>
            </a:r>
          </a:p>
          <a:p>
            <a:pPr lvl="1"/>
            <a:endParaRPr lang="hr-HR" smtClean="0"/>
          </a:p>
          <a:p>
            <a:r>
              <a:rPr lang="hr-HR" smtClean="0"/>
              <a:t>IMC - International Mathematical competiton for University students</a:t>
            </a:r>
          </a:p>
          <a:p>
            <a:pPr lvl="1"/>
            <a:r>
              <a:rPr lang="hr-HR" smtClean="0"/>
              <a:t>srpanj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323010"/>
          </a:xfrm>
        </p:spPr>
        <p:txBody>
          <a:bodyPr>
            <a:normAutofit fontScale="90000"/>
          </a:bodyPr>
          <a:lstStyle/>
          <a:p>
            <a:r>
              <a:rPr lang="hr-HR" sz="4900" smtClean="0"/>
              <a:t>IMO</a:t>
            </a:r>
            <a:r>
              <a:rPr lang="hr-HR" sz="3600" smtClean="0"/>
              <a:t/>
            </a:r>
            <a:br>
              <a:rPr lang="hr-HR" sz="3600" smtClean="0"/>
            </a:br>
            <a:r>
              <a:rPr lang="hr-HR" sz="3100" smtClean="0"/>
              <a:t>međunarodna matematička olimpijada</a:t>
            </a:r>
            <a:endParaRPr lang="hr-HR" sz="310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928802"/>
            <a:ext cx="7239000" cy="4526934"/>
          </a:xfrm>
        </p:spPr>
        <p:txBody>
          <a:bodyPr/>
          <a:lstStyle/>
          <a:p>
            <a:r>
              <a:rPr lang="hr-HR" smtClean="0"/>
              <a:t>šesteročlana ekipa</a:t>
            </a:r>
          </a:p>
          <a:p>
            <a:r>
              <a:rPr lang="hr-HR" smtClean="0"/>
              <a:t>dva dana, šest zadataka</a:t>
            </a:r>
          </a:p>
          <a:p>
            <a:pPr>
              <a:buNone/>
            </a:pPr>
            <a:endParaRPr lang="hr-HR" smtClean="0"/>
          </a:p>
          <a:p>
            <a:r>
              <a:rPr lang="hr-HR" smtClean="0"/>
              <a:t>1959. - 1.IMO, Rumunjska</a:t>
            </a:r>
          </a:p>
          <a:p>
            <a:pPr lvl="1"/>
            <a:r>
              <a:rPr lang="hr-HR" smtClean="0"/>
              <a:t>7 država</a:t>
            </a:r>
          </a:p>
          <a:p>
            <a:r>
              <a:rPr lang="hr-HR" smtClean="0"/>
              <a:t>2009. - 50.IMO, Njemačka</a:t>
            </a:r>
          </a:p>
          <a:p>
            <a:pPr lvl="1"/>
            <a:r>
              <a:rPr lang="hr-HR" smtClean="0"/>
              <a:t>565 natjecatelja iz 104 države</a:t>
            </a:r>
          </a:p>
          <a:p>
            <a:r>
              <a:rPr lang="hr-HR" smtClean="0"/>
              <a:t>2010. Kazahstan </a:t>
            </a:r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gatstvo">
  <a:themeElements>
    <a:clrScheme name="Bogatstv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gatstv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ogatstv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1199</TotalTime>
  <Words>1050</Words>
  <Application>Microsoft Office PowerPoint</Application>
  <PresentationFormat>On-screen Show (4:3)</PresentationFormat>
  <Paragraphs>525</Paragraphs>
  <Slides>31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Bogatstvo</vt:lpstr>
      <vt:lpstr>Matematička natjecanja</vt:lpstr>
      <vt:lpstr>Natjecanja kod nas - povijest</vt:lpstr>
      <vt:lpstr>Republika Hrvatska</vt:lpstr>
      <vt:lpstr>Sadašnji sustav</vt:lpstr>
      <vt:lpstr>NAkon Državnog natjecanja</vt:lpstr>
      <vt:lpstr>U drugim zemljama</vt:lpstr>
      <vt:lpstr>Ostala natjecanja</vt:lpstr>
      <vt:lpstr>Studentska natjecanja</vt:lpstr>
      <vt:lpstr>IMO međunarodna matematička olimpijada</vt:lpstr>
      <vt:lpstr>Hrvatska na IMO</vt:lpstr>
      <vt:lpstr>Splitski olimpijci</vt:lpstr>
      <vt:lpstr>MEMO  SREDNJEEUROPSKA matematička olimpijada</vt:lpstr>
      <vt:lpstr>Zašto natjecanja?</vt:lpstr>
      <vt:lpstr>Priprema za natjecanje</vt:lpstr>
      <vt:lpstr>Teme za natjecanja</vt:lpstr>
      <vt:lpstr>Zadaci olimpijskog tipa</vt:lpstr>
      <vt:lpstr>Izbor ekipa za IMO i MEMO</vt:lpstr>
      <vt:lpstr>Pripreme za IMO i MEMO</vt:lpstr>
      <vt:lpstr>Natjecanja 2010</vt:lpstr>
      <vt:lpstr>Broj učenika – Osnovne škole</vt:lpstr>
      <vt:lpstr>Broj učenika – srednje škole</vt:lpstr>
      <vt:lpstr>Slide 22</vt:lpstr>
      <vt:lpstr>ST vs ZG – osnovna škola</vt:lpstr>
      <vt:lpstr>ST vs ZG – A varijanta</vt:lpstr>
      <vt:lpstr>ST vs ZG – B varijanta</vt:lpstr>
      <vt:lpstr>Udio Zagrebačkih učenika   na Državnim natjecanjima</vt:lpstr>
      <vt:lpstr>MNM Marin GETALDIĆ Mladi nadareni matematičari</vt:lpstr>
      <vt:lpstr>Literatura</vt:lpstr>
      <vt:lpstr>Literatura - časopisi</vt:lpstr>
      <vt:lpstr>Internet</vt:lpstr>
      <vt:lpstr>Slide 31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Matematička natjecanja</dc:title>
  <dc:creator>Mea</dc:creator>
  <cp:lastModifiedBy>Mea</cp:lastModifiedBy>
  <cp:revision>99</cp:revision>
  <dcterms:created xsi:type="dcterms:W3CDTF">2010-04-13T18:06:48Z</dcterms:created>
  <dcterms:modified xsi:type="dcterms:W3CDTF">2010-05-04T19:57:44Z</dcterms:modified>
</cp:coreProperties>
</file>